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4"/>
  </p:sldMasterIdLst>
  <p:sldIdLst>
    <p:sldId id="256" r:id="rId5"/>
    <p:sldId id="257" r:id="rId6"/>
    <p:sldId id="258" r:id="rId7"/>
    <p:sldId id="259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 varScale="1">
        <p:scale>
          <a:sx n="64" d="100"/>
          <a:sy n="64" d="100"/>
        </p:scale>
        <p:origin x="77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(Title)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ack arrow pointing up&#10;&#10;Description automatically generated">
            <a:extLst>
              <a:ext uri="{FF2B5EF4-FFF2-40B4-BE49-F238E27FC236}">
                <a16:creationId xmlns:a16="http://schemas.microsoft.com/office/drawing/2014/main" id="{0C3C4452-AFE0-940A-9B30-D7F15F280C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B469-6B0E-D673-2075-B3D694440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850" y="8245475"/>
            <a:ext cx="8382000" cy="2775467"/>
          </a:xfrm>
        </p:spPr>
        <p:txBody>
          <a:bodyPr anchor="b">
            <a:noAutofit/>
          </a:bodyPr>
          <a:lstStyle>
            <a:lvl1pPr algn="l">
              <a:defRPr sz="8250"/>
            </a:lvl1pPr>
          </a:lstStyle>
          <a:p>
            <a:r>
              <a:rPr lang="en-GB" dirty="0"/>
              <a:t>Click to edit Master title style</a:t>
            </a:r>
            <a:endParaRPr lang="en-HR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8D894AE4-4FCB-0D5F-2B09-2D2B12E5B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7500503"/>
            <a:ext cx="7725439" cy="762000"/>
          </a:xfrm>
        </p:spPr>
        <p:txBody>
          <a:bodyPr>
            <a:normAutofit/>
          </a:bodyPr>
          <a:lstStyle>
            <a:lvl1pPr marL="0" indent="0" algn="l">
              <a:buNone/>
              <a:defRPr sz="39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80276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end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6576793-6AB5-B937-9EBC-F6C3A03E96B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189330" y="4213682"/>
            <a:ext cx="7725439" cy="2881986"/>
          </a:xfrm>
        </p:spPr>
        <p:txBody>
          <a:bodyPr>
            <a:normAutofit/>
          </a:bodyPr>
          <a:lstStyle>
            <a:lvl1pPr marL="0" indent="0" algn="ctr">
              <a:buNone/>
              <a:defRPr sz="2950" b="0">
                <a:solidFill>
                  <a:srgbClr val="396CFF"/>
                </a:solidFill>
                <a:latin typeface="Suisse Works" panose="02020504060000000000" pitchFamily="18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897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82D9-6FD2-29DF-1587-EB945E381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28772-4A28-6127-86A9-370521ED1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A184E-9D9D-D91F-47E5-2301ECCA5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82713" y="10482263"/>
            <a:ext cx="4522787" cy="601662"/>
          </a:xfrm>
          <a:prstGeom prst="rect">
            <a:avLst/>
          </a:prstGeom>
        </p:spPr>
        <p:txBody>
          <a:bodyPr/>
          <a:lstStyle/>
          <a:p>
            <a:fld id="{1BACD6C2-050B-CA4D-AE51-682353A3FD88}" type="datetimeFigureOut">
              <a:rPr lang="en-HR" smtClean="0"/>
              <a:t>03/11/2024</a:t>
            </a:fld>
            <a:endParaRPr lang="en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833E1-118B-689C-BA4B-2AB4369AD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66050" y="10409238"/>
            <a:ext cx="6784975" cy="601662"/>
          </a:xfrm>
          <a:prstGeom prst="rect">
            <a:avLst/>
          </a:prstGeom>
        </p:spPr>
        <p:txBody>
          <a:bodyPr/>
          <a:lstStyle/>
          <a:p>
            <a:endParaRPr lang="en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8C582-A5A9-FCAF-5C51-A730B23D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E628-9256-FE40-BBFF-7E84488BC9AE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2288072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24FBA-4CFF-E1FE-82FE-09DE8C86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7DAA3-567F-A4DE-AB22-528CE9D747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82713" y="10482263"/>
            <a:ext cx="4522787" cy="601662"/>
          </a:xfrm>
          <a:prstGeom prst="rect">
            <a:avLst/>
          </a:prstGeom>
        </p:spPr>
        <p:txBody>
          <a:bodyPr/>
          <a:lstStyle/>
          <a:p>
            <a:fld id="{1BACD6C2-050B-CA4D-AE51-682353A3FD88}" type="datetimeFigureOut">
              <a:rPr lang="en-HR" smtClean="0"/>
              <a:t>03/11/2024</a:t>
            </a:fld>
            <a:endParaRPr lang="en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098D8-42A5-FEAE-6140-4DC22C142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66050" y="10409238"/>
            <a:ext cx="6784975" cy="601662"/>
          </a:xfrm>
          <a:prstGeom prst="rect">
            <a:avLst/>
          </a:prstGeom>
        </p:spPr>
        <p:txBody>
          <a:bodyPr/>
          <a:lstStyle/>
          <a:p>
            <a:endParaRPr lang="en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FC132D-AE51-5C30-2863-07E83F215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E628-9256-FE40-BBFF-7E84488BC9AE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1471005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59FD9-5AAB-FC44-90AB-F91C5C772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82713" y="10482263"/>
            <a:ext cx="4522787" cy="601662"/>
          </a:xfrm>
          <a:prstGeom prst="rect">
            <a:avLst/>
          </a:prstGeom>
        </p:spPr>
        <p:txBody>
          <a:bodyPr/>
          <a:lstStyle/>
          <a:p>
            <a:fld id="{1BACD6C2-050B-CA4D-AE51-682353A3FD88}" type="datetimeFigureOut">
              <a:rPr lang="en-HR" smtClean="0"/>
              <a:t>03/11/2024</a:t>
            </a:fld>
            <a:endParaRPr lang="en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83175C-632D-5688-FEEC-E2AC59E6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66050" y="10409238"/>
            <a:ext cx="6784975" cy="601662"/>
          </a:xfrm>
          <a:prstGeom prst="rect">
            <a:avLst/>
          </a:prstGeom>
        </p:spPr>
        <p:txBody>
          <a:bodyPr/>
          <a:lstStyle/>
          <a:p>
            <a:endParaRPr lang="en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D5C04-4C37-A0FF-668C-5079E45DF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9E628-9256-FE40-BBFF-7E84488BC9AE}" type="slidenum">
              <a:rPr lang="en-HR" smtClean="0"/>
              <a:t>‹#›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263285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827A3831-62EF-E824-F5FE-A029179932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B469-6B0E-D673-2075-B3D694440C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66650" y="396875"/>
            <a:ext cx="7042150" cy="1480067"/>
          </a:xfrm>
        </p:spPr>
        <p:txBody>
          <a:bodyPr anchor="b">
            <a:normAutofit/>
          </a:bodyPr>
          <a:lstStyle>
            <a:lvl1pPr algn="r">
              <a:defRPr sz="495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365270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s, Content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B469-6B0E-D673-2075-B3D694440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850" y="168275"/>
            <a:ext cx="8382000" cy="2775467"/>
          </a:xfrm>
        </p:spPr>
        <p:txBody>
          <a:bodyPr anchor="b">
            <a:noAutofit/>
          </a:bodyPr>
          <a:lstStyle>
            <a:lvl1pPr algn="l">
              <a:defRPr sz="8250"/>
            </a:lvl1pPr>
          </a:lstStyle>
          <a:p>
            <a:r>
              <a:rPr lang="en-GB" dirty="0"/>
              <a:t>Click to edit Master title style</a:t>
            </a:r>
            <a:endParaRPr lang="en-H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666368-7208-0983-2DC6-31DACC5F0C66}"/>
              </a:ext>
            </a:extLst>
          </p:cNvPr>
          <p:cNvSpPr txBox="1">
            <a:spLocks/>
          </p:cNvSpPr>
          <p:nvPr userDrawn="1"/>
        </p:nvSpPr>
        <p:spPr>
          <a:xfrm>
            <a:off x="9975850" y="136008"/>
            <a:ext cx="8382000" cy="2775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5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3207010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types of t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B469-6B0E-D673-2075-B3D694440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1" y="-1"/>
            <a:ext cx="7042150" cy="2470667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GB" dirty="0"/>
              <a:t>Click to edit Master title style</a:t>
            </a:r>
            <a:endParaRPr lang="en-H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7D19F4-FC6E-90A6-5746-46CA42AAF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611" y="2606675"/>
            <a:ext cx="7725439" cy="762000"/>
          </a:xfrm>
        </p:spPr>
        <p:txBody>
          <a:bodyPr>
            <a:normAutofit/>
          </a:bodyPr>
          <a:lstStyle>
            <a:lvl1pPr marL="0" indent="0" algn="l">
              <a:buNone/>
              <a:defRPr sz="39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HR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8DA9589-B362-4FB1-3F31-FDF492FA7B2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3509" y="3839489"/>
            <a:ext cx="7725439" cy="2881986"/>
          </a:xfrm>
        </p:spPr>
        <p:txBody>
          <a:bodyPr>
            <a:normAutofit/>
          </a:bodyPr>
          <a:lstStyle>
            <a:lvl1pPr marL="0" indent="0">
              <a:buNone/>
              <a:defRPr sz="24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6FFE925-B069-860E-3995-33C84563EEEA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10052050" y="473075"/>
            <a:ext cx="9448800" cy="975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162315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57D19F4-FC6E-90A6-5746-46CA42AAF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52737" y="549275"/>
            <a:ext cx="9624313" cy="1488102"/>
          </a:xfrm>
        </p:spPr>
        <p:txBody>
          <a:bodyPr>
            <a:normAutofit/>
          </a:bodyPr>
          <a:lstStyle>
            <a:lvl1pPr marL="0" indent="0" algn="l">
              <a:buNone/>
              <a:defRPr sz="39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HR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6FFE925-B069-860E-3995-33C84563EEEA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527050" y="473075"/>
            <a:ext cx="7162800" cy="975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R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6887741-B067-E237-E2CF-D92048FBD41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952737" y="1324889"/>
            <a:ext cx="7725439" cy="2881986"/>
          </a:xfrm>
        </p:spPr>
        <p:txBody>
          <a:bodyPr>
            <a:normAutofit/>
          </a:bodyPr>
          <a:lstStyle>
            <a:lvl1pPr marL="0" indent="0">
              <a:buNone/>
              <a:defRPr sz="245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CB51F93-73BA-C695-87E6-35FDFB902EBA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10046166" y="5502275"/>
            <a:ext cx="7162800" cy="4724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337502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 Slide with 3 types of t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B469-6B0E-D673-2075-B3D694440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1" y="-1"/>
            <a:ext cx="7042150" cy="2470667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GB" dirty="0"/>
              <a:t>Click to edit Master title style</a:t>
            </a:r>
            <a:endParaRPr lang="en-H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7D19F4-FC6E-90A6-5746-46CA42AAF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612" y="2606675"/>
            <a:ext cx="7039640" cy="1488102"/>
          </a:xfrm>
        </p:spPr>
        <p:txBody>
          <a:bodyPr>
            <a:normAutofit/>
          </a:bodyPr>
          <a:lstStyle>
            <a:lvl1pPr marL="0" indent="0" algn="l">
              <a:buNone/>
              <a:defRPr sz="39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HR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8DA9589-B362-4FB1-3F31-FDF492FA7B2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19100" y="5349875"/>
            <a:ext cx="7725439" cy="1488102"/>
          </a:xfrm>
        </p:spPr>
        <p:txBody>
          <a:bodyPr>
            <a:normAutofit/>
          </a:bodyPr>
          <a:lstStyle>
            <a:lvl1pPr marL="0" indent="0">
              <a:buNone/>
              <a:defRPr sz="245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6FFE925-B069-860E-3995-33C84563EEEA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7689850" y="473075"/>
            <a:ext cx="11811000" cy="975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R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6887741-B067-E237-E2CF-D92048FBD41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9100" y="5855293"/>
            <a:ext cx="7725439" cy="2881986"/>
          </a:xfrm>
        </p:spPr>
        <p:txBody>
          <a:bodyPr>
            <a:normAutofit/>
          </a:bodyPr>
          <a:lstStyle>
            <a:lvl1pPr marL="0" indent="0">
              <a:buNone/>
              <a:defRPr sz="245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4877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77C2A1B4-A8B0-6248-EA2C-69814204C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5B469-6B0E-D673-2075-B3D694440C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9732" y="5663622"/>
            <a:ext cx="9556750" cy="4876800"/>
          </a:xfrm>
        </p:spPr>
        <p:txBody>
          <a:bodyPr anchor="b">
            <a:noAutofit/>
          </a:bodyPr>
          <a:lstStyle>
            <a:lvl1pPr algn="l">
              <a:defRPr sz="825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18901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B469-6B0E-D673-2075-B3D694440C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-1"/>
            <a:ext cx="7042150" cy="2470667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endParaRPr lang="en-H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7D19F4-FC6E-90A6-5746-46CA42AAF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1" y="1625307"/>
            <a:ext cx="7039640" cy="1488102"/>
          </a:xfrm>
        </p:spPr>
        <p:txBody>
          <a:bodyPr>
            <a:normAutofit/>
          </a:bodyPr>
          <a:lstStyle>
            <a:lvl1pPr marL="0" indent="0" algn="l">
              <a:buNone/>
              <a:defRPr sz="39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</a:t>
            </a:r>
            <a:endParaRPr lang="en-HR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8DA9589-B362-4FB1-3F31-FDF492FA7B2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19101" y="7333122"/>
            <a:ext cx="7725439" cy="1488102"/>
          </a:xfrm>
        </p:spPr>
        <p:txBody>
          <a:bodyPr>
            <a:normAutofit/>
          </a:bodyPr>
          <a:lstStyle>
            <a:lvl1pPr marL="0" indent="0">
              <a:buNone/>
              <a:defRPr sz="245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6FFE925-B069-860E-3995-33C84563EEEA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16591" y="2934360"/>
            <a:ext cx="5867400" cy="39395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R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6887741-B067-E237-E2CF-D92048FBD41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9101" y="7838540"/>
            <a:ext cx="7725439" cy="2881986"/>
          </a:xfrm>
        </p:spPr>
        <p:txBody>
          <a:bodyPr>
            <a:normAutofit/>
          </a:bodyPr>
          <a:lstStyle>
            <a:lvl1pPr marL="0" indent="0">
              <a:buNone/>
              <a:defRPr sz="245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946485E-24FE-CA08-5211-41BBC75EBDA8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7025020" y="2934359"/>
            <a:ext cx="5867400" cy="39395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R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1CDD45B-75B1-517F-7FF6-0FF2654BD584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13633450" y="2934358"/>
            <a:ext cx="5867400" cy="39395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2405392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6FFE925-B069-860E-3995-33C84563EEEA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527050" y="549275"/>
            <a:ext cx="19050000" cy="9677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92597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97B66CC-F609-82B1-B24A-F77FCDC1F987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809" cy="11308953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CF2C1C-235F-0B90-93FF-EBA4B37D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3" y="601663"/>
            <a:ext cx="17338675" cy="2185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EF35D-83BB-ABCB-0534-6A430461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2713" y="3009900"/>
            <a:ext cx="17338675" cy="717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3FFFB-8460-2663-B843-8DE5210E6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98450" y="10482263"/>
            <a:ext cx="45227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5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9AEF04D2-A5D3-4343-B571-C30F5ED33E6C}" type="slidenum">
              <a:rPr lang="en-HR" smtClean="0"/>
              <a:pPr/>
              <a:t>‹#›</a:t>
            </a:fld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347879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95" r:id="rId2"/>
    <p:sldLayoutId id="2147483697" r:id="rId3"/>
    <p:sldLayoutId id="2147483696" r:id="rId4"/>
    <p:sldLayoutId id="2147483691" r:id="rId5"/>
    <p:sldLayoutId id="2147483690" r:id="rId6"/>
    <p:sldLayoutId id="2147483698" r:id="rId7"/>
    <p:sldLayoutId id="2147483692" r:id="rId8"/>
    <p:sldLayoutId id="2147483693" r:id="rId9"/>
    <p:sldLayoutId id="2147483694" r:id="rId10"/>
    <p:sldLayoutId id="2147483668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5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5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5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950" kern="1200">
          <a:solidFill>
            <a:schemeClr val="tx1"/>
          </a:solidFill>
          <a:latin typeface="Suisse Works" panose="02020504060000000000" pitchFamily="18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 userDrawn="1">
          <p15:clr>
            <a:srgbClr val="F26B43"/>
          </p15:clr>
        </p15:guide>
        <p15:guide id="2" pos="63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77AEFA-AF31-969A-8744-6AD46BC025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4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510844" y="8573426"/>
            <a:ext cx="8322006" cy="2464776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 marR="5080">
              <a:lnSpc>
                <a:spcPts val="9070"/>
              </a:lnSpc>
              <a:spcBef>
                <a:spcPts val="1019"/>
              </a:spcBef>
            </a:pPr>
            <a:r>
              <a:rPr lang="de-DE" sz="8250" b="1" dirty="0">
                <a:latin typeface="Helvetica Neue"/>
                <a:cs typeface="Helvetica Neue"/>
              </a:rPr>
              <a:t>C</a:t>
            </a:r>
            <a:r>
              <a:rPr lang="en-US" sz="8250" b="1" dirty="0">
                <a:latin typeface="Helvetica Neue"/>
                <a:cs typeface="Helvetica Neue"/>
              </a:rPr>
              <a:t>loud Data Architecture</a:t>
            </a:r>
            <a:endParaRPr sz="8250" b="1" dirty="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844" y="7565448"/>
            <a:ext cx="7941006" cy="6213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950" dirty="0">
                <a:latin typeface="Helvetica Neue"/>
                <a:cs typeface="Helvetica Neue"/>
              </a:rPr>
              <a:t>March 2024, Kuladeep Karimpati</a:t>
            </a:r>
            <a:endParaRPr sz="3950" dirty="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1BBC314-2BD6-6904-5485-4BF9520FFF3F}"/>
              </a:ext>
            </a:extLst>
          </p:cNvPr>
          <p:cNvGrpSpPr/>
          <p:nvPr/>
        </p:nvGrpSpPr>
        <p:grpSpPr>
          <a:xfrm>
            <a:off x="8318026" y="2496151"/>
            <a:ext cx="5029200" cy="5486400"/>
            <a:chOff x="755650" y="701675"/>
            <a:chExt cx="5452104" cy="5791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B4702C8-DE14-CA71-44B2-8DE268163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650" y="701675"/>
              <a:ext cx="3505200" cy="39549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56926B-3B74-5CF3-442E-7A975FAF7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6850" y="2679166"/>
              <a:ext cx="3470904" cy="381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C70D688-D482-91A6-D59D-8391EA43E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89" y="2460118"/>
            <a:ext cx="6695372" cy="60139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01B1E0-193F-8F6F-61AA-D3B0E07BA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" y="1542021"/>
            <a:ext cx="1244847" cy="10775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3F0CB3-9CF0-30DD-808C-02C77C019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0100" y="1547083"/>
            <a:ext cx="1010183" cy="107752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27FF8D9-069A-90E9-ECAA-5A5B8D46BC4A}"/>
              </a:ext>
            </a:extLst>
          </p:cNvPr>
          <p:cNvGrpSpPr/>
          <p:nvPr/>
        </p:nvGrpSpPr>
        <p:grpSpPr>
          <a:xfrm>
            <a:off x="14351424" y="2460118"/>
            <a:ext cx="5525397" cy="6229682"/>
            <a:chOff x="14351424" y="2460118"/>
            <a:chExt cx="5525397" cy="622968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2839C6E-D0A7-DEE4-EBC2-93AF69490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51424" y="2460118"/>
              <a:ext cx="4915586" cy="46393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2DBF13E-3073-26F6-FFED-F816146B3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156174" y="6188075"/>
              <a:ext cx="4720647" cy="25017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026" name="Picture 2" descr="Microsoft Power BI Logo and symbol, meaning, history, PNG, brand">
            <a:extLst>
              <a:ext uri="{FF2B5EF4-FFF2-40B4-BE49-F238E27FC236}">
                <a16:creationId xmlns:a16="http://schemas.microsoft.com/office/drawing/2014/main" id="{1265AB98-530A-E250-1367-4412D6D39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50" y="1536875"/>
            <a:ext cx="1924620" cy="108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7C65F0CB-8F3E-ED79-19E5-7FD9BF064B0F}"/>
              </a:ext>
            </a:extLst>
          </p:cNvPr>
          <p:cNvSpPr/>
          <p:nvPr/>
        </p:nvSpPr>
        <p:spPr>
          <a:xfrm>
            <a:off x="7283716" y="4779779"/>
            <a:ext cx="863334" cy="3414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886222C-2294-97CE-93AB-0F2376BE502D}"/>
              </a:ext>
            </a:extLst>
          </p:cNvPr>
          <p:cNvSpPr/>
          <p:nvPr/>
        </p:nvSpPr>
        <p:spPr>
          <a:xfrm>
            <a:off x="13481050" y="4779779"/>
            <a:ext cx="794174" cy="381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B28A57-5A13-893F-8151-A82BFDB71582}"/>
              </a:ext>
            </a:extLst>
          </p:cNvPr>
          <p:cNvSpPr txBox="1"/>
          <p:nvPr/>
        </p:nvSpPr>
        <p:spPr>
          <a:xfrm>
            <a:off x="1033195" y="8874780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Extracted</a:t>
            </a:r>
            <a:r>
              <a:rPr lang="de-DE" dirty="0"/>
              <a:t> and </a:t>
            </a:r>
            <a:r>
              <a:rPr lang="de-DE" dirty="0" err="1"/>
              <a:t>Transformed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databricks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6AAEE1-58C5-C16B-381F-D7B218220FC2}"/>
              </a:ext>
            </a:extLst>
          </p:cNvPr>
          <p:cNvSpPr txBox="1"/>
          <p:nvPr/>
        </p:nvSpPr>
        <p:spPr>
          <a:xfrm>
            <a:off x="8342906" y="8874780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Data </a:t>
            </a:r>
            <a:r>
              <a:rPr lang="de-DE" dirty="0" err="1"/>
              <a:t>stored</a:t>
            </a:r>
            <a:r>
              <a:rPr lang="de-DE" dirty="0"/>
              <a:t> in Deltalake </a:t>
            </a:r>
            <a:r>
              <a:rPr lang="de-DE" dirty="0" err="1"/>
              <a:t>containers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4E9447-EF05-9723-E27F-32FA3AAC2256}"/>
              </a:ext>
            </a:extLst>
          </p:cNvPr>
          <p:cNvSpPr txBox="1"/>
          <p:nvPr/>
        </p:nvSpPr>
        <p:spPr>
          <a:xfrm>
            <a:off x="14519560" y="8869609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Dashboards </a:t>
            </a:r>
            <a:r>
              <a:rPr lang="de-DE" dirty="0" err="1"/>
              <a:t>prepared</a:t>
            </a:r>
            <a:r>
              <a:rPr lang="de-DE" dirty="0"/>
              <a:t> in </a:t>
            </a:r>
            <a:r>
              <a:rPr lang="de-DE" dirty="0" err="1"/>
              <a:t>PowerBI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71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0049" y="3340755"/>
            <a:ext cx="12649201" cy="104644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7420"/>
              </a:lnSpc>
              <a:spcBef>
                <a:spcPts val="760"/>
              </a:spcBef>
            </a:pPr>
            <a:r>
              <a:rPr lang="de-DE" sz="8000" b="1" dirty="0"/>
              <a:t>Dankeschön!</a:t>
            </a:r>
            <a:endParaRPr sz="80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5" dirty="0"/>
              <a:t>11</a:t>
            </a:fld>
            <a:endParaRPr spc="5" dirty="0"/>
          </a:p>
        </p:txBody>
      </p:sp>
      <p:pic>
        <p:nvPicPr>
          <p:cNvPr id="3" name="Picture 2" descr="Thank You GIFs | GIFDB.com">
            <a:extLst>
              <a:ext uri="{FF2B5EF4-FFF2-40B4-BE49-F238E27FC236}">
                <a16:creationId xmlns:a16="http://schemas.microsoft.com/office/drawing/2014/main" id="{EB9AEAAE-5758-0143-E673-CCF221A7F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850" y="2073275"/>
            <a:ext cx="7467600" cy="418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072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BAB3A317-28DC-E1B8-63A6-7476EF8AF7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033250" y="332278"/>
            <a:ext cx="7547887" cy="3748462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indent="1268095" algn="r">
              <a:lnSpc>
                <a:spcPts val="5770"/>
              </a:lnSpc>
              <a:spcBef>
                <a:spcPts val="430"/>
              </a:spcBef>
            </a:pPr>
            <a:r>
              <a:rPr sz="4950" spc="-2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lang="de-DE" sz="4950" spc="-10" dirty="0" err="1">
                <a:solidFill>
                  <a:srgbClr val="FFFFFF"/>
                </a:solidFill>
                <a:latin typeface="Helvetica Neue"/>
                <a:cs typeface="Helvetica Neue"/>
              </a:rPr>
              <a:t>Could</a:t>
            </a:r>
            <a:r>
              <a:rPr lang="de-DE" sz="4950" spc="-10" dirty="0">
                <a:solidFill>
                  <a:srgbClr val="FFFFFF"/>
                </a:solidFill>
                <a:latin typeface="Helvetica Neue"/>
                <a:cs typeface="Helvetica Neue"/>
              </a:rPr>
              <a:t> Data Architecture</a:t>
            </a:r>
            <a:endParaRPr sz="4950" dirty="0">
              <a:latin typeface="Helvetica Neue"/>
              <a:cs typeface="Helvetica Neue"/>
            </a:endParaRPr>
          </a:p>
          <a:p>
            <a:pPr algn="r">
              <a:lnSpc>
                <a:spcPts val="5530"/>
              </a:lnSpc>
            </a:pPr>
            <a:r>
              <a:rPr sz="4950" spc="-5" dirty="0">
                <a:solidFill>
                  <a:srgbClr val="FFFFFF"/>
                </a:solidFill>
                <a:latin typeface="Helvetica Neue"/>
                <a:cs typeface="Helvetica Neue"/>
              </a:rPr>
              <a:t>–</a:t>
            </a:r>
            <a:endParaRPr sz="4950" dirty="0">
              <a:latin typeface="Helvetica Neue"/>
              <a:cs typeface="Helvetica Neue"/>
            </a:endParaRPr>
          </a:p>
          <a:p>
            <a:pPr algn="r">
              <a:lnSpc>
                <a:spcPts val="5775"/>
              </a:lnSpc>
            </a:pPr>
            <a:r>
              <a:rPr lang="de-DE" sz="4950" spc="-10" dirty="0">
                <a:solidFill>
                  <a:srgbClr val="FFFFFF"/>
                </a:solidFill>
                <a:latin typeface="Helvetica Neue"/>
                <a:cs typeface="Helvetica Neue"/>
              </a:rPr>
              <a:t>March</a:t>
            </a:r>
            <a:endParaRPr sz="4950" dirty="0">
              <a:latin typeface="Helvetica Neue"/>
              <a:cs typeface="Helvetica Neue"/>
            </a:endParaRPr>
          </a:p>
          <a:p>
            <a:pPr algn="r">
              <a:lnSpc>
                <a:spcPts val="5855"/>
              </a:lnSpc>
            </a:pPr>
            <a:r>
              <a:rPr sz="4950" spc="-20" dirty="0">
                <a:solidFill>
                  <a:srgbClr val="FFFFFF"/>
                </a:solidFill>
                <a:latin typeface="Helvetica Neue"/>
                <a:cs typeface="Helvetica Neue"/>
              </a:rPr>
              <a:t>202</a:t>
            </a:r>
            <a:r>
              <a:rPr lang="de-DE" sz="4950" spc="-20" dirty="0">
                <a:solidFill>
                  <a:srgbClr val="FFFFFF"/>
                </a:solidFill>
                <a:latin typeface="Helvetica Neue"/>
                <a:cs typeface="Helvetica Neue"/>
              </a:rPr>
              <a:t>4</a:t>
            </a:r>
            <a:endParaRPr sz="4950" dirty="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5" dirty="0"/>
              <a:t>3</a:t>
            </a:fld>
            <a:endParaRPr spc="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908050" y="450221"/>
            <a:ext cx="17338675" cy="916468"/>
          </a:xfrm>
          <a:prstGeom prst="rect">
            <a:avLst/>
          </a:prstGeom>
        </p:spPr>
        <p:txBody>
          <a:bodyPr vert="horz" wrap="square" lIns="0" tIns="176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800" spc="-10" dirty="0" err="1"/>
              <a:t>Inhalt</a:t>
            </a:r>
            <a:r>
              <a:rPr lang="en-US" sz="4800" spc="-10" dirty="0"/>
              <a:t>: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10039350" y="460579"/>
            <a:ext cx="8734425" cy="4969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83055" indent="-1570355">
              <a:lnSpc>
                <a:spcPts val="9895"/>
              </a:lnSpc>
              <a:spcBef>
                <a:spcPts val="95"/>
              </a:spcBef>
              <a:buAutoNum type="arabicPeriod"/>
              <a:tabLst>
                <a:tab pos="1583055" algn="l"/>
              </a:tabLst>
            </a:pPr>
            <a:r>
              <a:rPr lang="en-US" sz="5400" b="1" dirty="0">
                <a:solidFill>
                  <a:schemeClr val="tx1"/>
                </a:solidFill>
                <a:latin typeface="Helvetica Neue"/>
                <a:cs typeface="Helvetica Neue"/>
              </a:rPr>
              <a:t> </a:t>
            </a:r>
            <a:r>
              <a:rPr lang="en-US" sz="5400" b="1" dirty="0">
                <a:solidFill>
                  <a:srgbClr val="396CFF"/>
                </a:solidFill>
                <a:latin typeface="Helvetica Neue"/>
                <a:cs typeface="Helvetica Neue"/>
              </a:rPr>
              <a:t>Was</a:t>
            </a:r>
            <a:r>
              <a:rPr lang="en-US" sz="5400" dirty="0">
                <a:latin typeface="Helvetica Neue"/>
                <a:cs typeface="Helvetica Neue"/>
              </a:rPr>
              <a:t> </a:t>
            </a:r>
            <a:r>
              <a:rPr lang="en-US" sz="5400" dirty="0" err="1">
                <a:latin typeface="Helvetica Neue"/>
                <a:cs typeface="Helvetica Neue"/>
              </a:rPr>
              <a:t>haben</a:t>
            </a:r>
            <a:r>
              <a:rPr lang="en-US" sz="5400" dirty="0">
                <a:latin typeface="Helvetica Neue"/>
                <a:cs typeface="Helvetica Neue"/>
              </a:rPr>
              <a:t> </a:t>
            </a:r>
            <a:r>
              <a:rPr lang="en-US" sz="5400" dirty="0" err="1">
                <a:latin typeface="Helvetica Neue"/>
                <a:cs typeface="Helvetica Neue"/>
              </a:rPr>
              <a:t>wir</a:t>
            </a:r>
            <a:r>
              <a:rPr lang="en-US" sz="5400" dirty="0">
                <a:latin typeface="Helvetica Neue"/>
                <a:cs typeface="Helvetica Neue"/>
              </a:rPr>
              <a:t> </a:t>
            </a:r>
            <a:r>
              <a:rPr lang="en-US" sz="5400" dirty="0" err="1">
                <a:latin typeface="Helvetica Neue"/>
                <a:cs typeface="Helvetica Neue"/>
              </a:rPr>
              <a:t>jetzt</a:t>
            </a:r>
            <a:r>
              <a:rPr lang="en-US" sz="5400" dirty="0">
                <a:latin typeface="Helvetica Neue"/>
                <a:cs typeface="Helvetica Neue"/>
              </a:rPr>
              <a:t>?</a:t>
            </a:r>
          </a:p>
          <a:p>
            <a:pPr marL="1583055" indent="-1570355">
              <a:lnSpc>
                <a:spcPts val="9895"/>
              </a:lnSpc>
              <a:spcBef>
                <a:spcPts val="95"/>
              </a:spcBef>
              <a:buAutoNum type="arabicPeriod"/>
              <a:tabLst>
                <a:tab pos="1583055" algn="l"/>
              </a:tabLst>
            </a:pPr>
            <a:r>
              <a:rPr lang="en-US" sz="5400" dirty="0">
                <a:latin typeface="Helvetica Neue"/>
                <a:cs typeface="Helvetica Neue"/>
              </a:rPr>
              <a:t> Was </a:t>
            </a:r>
            <a:r>
              <a:rPr lang="en-US" sz="5400" dirty="0" err="1">
                <a:latin typeface="Helvetica Neue"/>
                <a:cs typeface="Helvetica Neue"/>
              </a:rPr>
              <a:t>ist</a:t>
            </a:r>
            <a:r>
              <a:rPr lang="en-US" sz="5400" dirty="0">
                <a:latin typeface="Helvetica Neue"/>
                <a:cs typeface="Helvetica Neue"/>
              </a:rPr>
              <a:t> neu?</a:t>
            </a:r>
          </a:p>
          <a:p>
            <a:pPr marL="1583055" indent="-1570355">
              <a:lnSpc>
                <a:spcPts val="9895"/>
              </a:lnSpc>
              <a:spcBef>
                <a:spcPts val="95"/>
              </a:spcBef>
              <a:buAutoNum type="arabicPeriod"/>
              <a:tabLst>
                <a:tab pos="1583055" algn="l"/>
              </a:tabLst>
            </a:pPr>
            <a:r>
              <a:rPr lang="en-US" sz="5400" b="1" dirty="0">
                <a:solidFill>
                  <a:schemeClr val="tx1"/>
                </a:solidFill>
                <a:latin typeface="Helvetica Neue"/>
                <a:cs typeface="Helvetica Neue"/>
              </a:rPr>
              <a:t> </a:t>
            </a:r>
            <a:r>
              <a:rPr lang="en-US" sz="5400" b="1" dirty="0" err="1">
                <a:solidFill>
                  <a:srgbClr val="396CFF"/>
                </a:solidFill>
                <a:latin typeface="Helvetica Neue"/>
                <a:cs typeface="Helvetica Neue"/>
              </a:rPr>
              <a:t>Warum</a:t>
            </a:r>
            <a:r>
              <a:rPr lang="de-DE" sz="5400" dirty="0">
                <a:solidFill>
                  <a:schemeClr val="tx1"/>
                </a:solidFill>
                <a:latin typeface="Helvetica Neue"/>
                <a:cs typeface="Helvetica Neue"/>
              </a:rPr>
              <a:t>?</a:t>
            </a:r>
          </a:p>
          <a:p>
            <a:pPr marL="1583055" indent="-1570355">
              <a:lnSpc>
                <a:spcPts val="9895"/>
              </a:lnSpc>
              <a:spcBef>
                <a:spcPts val="95"/>
              </a:spcBef>
              <a:buAutoNum type="arabicPeriod"/>
              <a:tabLst>
                <a:tab pos="1583055" algn="l"/>
              </a:tabLst>
            </a:pPr>
            <a:r>
              <a:rPr lang="de-DE" sz="5400" b="1" dirty="0">
                <a:latin typeface="Helvetica Neue"/>
                <a:cs typeface="Helvetica Neue"/>
              </a:rPr>
              <a:t> </a:t>
            </a:r>
            <a:r>
              <a:rPr lang="de-DE" sz="5400" b="1" dirty="0">
                <a:solidFill>
                  <a:srgbClr val="396CFF"/>
                </a:solidFill>
                <a:latin typeface="Helvetica Neue"/>
                <a:cs typeface="Helvetica Neue"/>
              </a:rPr>
              <a:t>Wie</a:t>
            </a:r>
            <a:r>
              <a:rPr lang="de-DE" sz="5400" dirty="0">
                <a:latin typeface="Helvetica Neue"/>
                <a:cs typeface="Helvetica Neue"/>
              </a:rPr>
              <a:t> es funktioniert?</a:t>
            </a:r>
            <a:endParaRPr sz="5400" dirty="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0049" y="1768475"/>
            <a:ext cx="7148195" cy="984372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7420"/>
              </a:lnSpc>
              <a:spcBef>
                <a:spcPts val="760"/>
              </a:spcBef>
            </a:pPr>
            <a:r>
              <a:rPr lang="de-DE" sz="6000" b="1" dirty="0"/>
              <a:t>Was</a:t>
            </a:r>
            <a:r>
              <a:rPr lang="de-DE" sz="3950" dirty="0"/>
              <a:t> haben wir jetzt?</a:t>
            </a:r>
            <a:endParaRPr sz="395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5" dirty="0"/>
              <a:t>4</a:t>
            </a:fld>
            <a:endParaRPr spc="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98809C-64AF-E22B-9C5C-7F859A185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650" y="3151603"/>
            <a:ext cx="7358409" cy="4265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7AEB85-96A4-D024-FD89-DFF27C68C246}"/>
              </a:ext>
            </a:extLst>
          </p:cNvPr>
          <p:cNvSpPr txBox="1"/>
          <p:nvPr/>
        </p:nvSpPr>
        <p:spPr>
          <a:xfrm>
            <a:off x="13946127" y="809307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Architecture </a:t>
            </a:r>
            <a:r>
              <a:rPr lang="de-DE" dirty="0" err="1"/>
              <a:t>diagram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696EF2B-39E9-45E7-777A-F86C3C1823BB}"/>
              </a:ext>
            </a:extLst>
          </p:cNvPr>
          <p:cNvSpPr txBox="1"/>
          <p:nvPr/>
        </p:nvSpPr>
        <p:spPr>
          <a:xfrm>
            <a:off x="1670049" y="3151603"/>
            <a:ext cx="7358408" cy="398147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spcBef>
                <a:spcPts val="780"/>
              </a:spcBef>
            </a:pPr>
            <a:r>
              <a:rPr lang="de-DE" sz="2450" b="1" dirty="0" err="1">
                <a:latin typeface="Helvetica Neue"/>
              </a:rPr>
              <a:t>Currently</a:t>
            </a:r>
            <a:r>
              <a:rPr lang="de-DE" sz="2450" b="1" dirty="0">
                <a:latin typeface="Helvetica Neue"/>
              </a:rPr>
              <a:t>, </a:t>
            </a:r>
            <a:r>
              <a:rPr lang="de-DE" sz="2450" b="1" dirty="0" err="1">
                <a:latin typeface="Helvetica Neue"/>
              </a:rPr>
              <a:t>we</a:t>
            </a:r>
            <a:r>
              <a:rPr lang="de-DE" sz="2450" b="1" dirty="0">
                <a:latin typeface="Helvetica Neue"/>
              </a:rPr>
              <a:t> </a:t>
            </a:r>
            <a:r>
              <a:rPr lang="de-DE" sz="2450" b="1" dirty="0" err="1">
                <a:latin typeface="Helvetica Neue"/>
              </a:rPr>
              <a:t>have</a:t>
            </a:r>
            <a:r>
              <a:rPr lang="de-DE" sz="2450" b="1" dirty="0">
                <a:latin typeface="Helvetica Neue"/>
              </a:rPr>
              <a:t> an on-</a:t>
            </a:r>
            <a:r>
              <a:rPr lang="de-DE" sz="2450" b="1" dirty="0" err="1">
                <a:latin typeface="Helvetica Neue"/>
              </a:rPr>
              <a:t>prem</a:t>
            </a:r>
            <a:r>
              <a:rPr lang="de-DE" sz="2450" b="1" dirty="0">
                <a:latin typeface="Helvetica Neue"/>
              </a:rPr>
              <a:t> </a:t>
            </a:r>
            <a:r>
              <a:rPr lang="de-DE" sz="2450" b="1" dirty="0" err="1">
                <a:latin typeface="Helvetica Neue"/>
              </a:rPr>
              <a:t>data</a:t>
            </a:r>
            <a:r>
              <a:rPr lang="de-DE" sz="2450" b="1" dirty="0">
                <a:latin typeface="Helvetica Neue"/>
              </a:rPr>
              <a:t> </a:t>
            </a:r>
            <a:r>
              <a:rPr lang="de-DE" sz="2450" b="1" dirty="0" err="1">
                <a:latin typeface="Helvetica Neue"/>
              </a:rPr>
              <a:t>architecture</a:t>
            </a:r>
            <a:r>
              <a:rPr lang="de-DE" sz="2450" b="1" dirty="0">
                <a:latin typeface="Helvetica Neue"/>
              </a:rPr>
              <a:t> </a:t>
            </a:r>
            <a:r>
              <a:rPr lang="de-DE" sz="2450" b="1" dirty="0" err="1">
                <a:latin typeface="Helvetica Neue"/>
              </a:rPr>
              <a:t>model</a:t>
            </a:r>
            <a:endParaRPr lang="de-DE" sz="2450" b="1" dirty="0">
              <a:latin typeface="Helvetica Neue"/>
            </a:endParaRPr>
          </a:p>
          <a:p>
            <a:pPr marL="12700">
              <a:spcBef>
                <a:spcPts val="780"/>
              </a:spcBef>
            </a:pPr>
            <a:endParaRPr lang="en-US" sz="2450" b="1" dirty="0">
              <a:latin typeface="Helvetica Neue"/>
            </a:endParaRPr>
          </a:p>
          <a:p>
            <a:pPr marL="774065" marR="1040765" indent="-342900">
              <a:lnSpc>
                <a:spcPct val="106600"/>
              </a:lnSpc>
              <a:spcBef>
                <a:spcPts val="495"/>
              </a:spcBef>
              <a:buBlip>
                <a:blip r:embed="rId3"/>
              </a:buBlip>
            </a:pPr>
            <a:r>
              <a:rPr lang="de-DE" sz="2450" dirty="0">
                <a:latin typeface="Helvetica Neue"/>
                <a:cs typeface="Helvetica Neue"/>
              </a:rPr>
              <a:t>Extract </a:t>
            </a:r>
            <a:r>
              <a:rPr lang="de-DE" sz="2450" dirty="0" err="1">
                <a:latin typeface="Helvetica Neue"/>
                <a:cs typeface="Helvetica Neue"/>
              </a:rPr>
              <a:t>data</a:t>
            </a:r>
            <a:r>
              <a:rPr lang="de-DE" sz="2450" dirty="0">
                <a:latin typeface="Helvetica Neue"/>
                <a:cs typeface="Helvetica Neue"/>
              </a:rPr>
              <a:t> </a:t>
            </a:r>
            <a:r>
              <a:rPr lang="de-DE" sz="2450" dirty="0" err="1">
                <a:latin typeface="Helvetica Neue"/>
                <a:cs typeface="Helvetica Neue"/>
              </a:rPr>
              <a:t>from</a:t>
            </a:r>
            <a:r>
              <a:rPr lang="de-DE" sz="2450" dirty="0">
                <a:latin typeface="Helvetica Neue"/>
                <a:cs typeface="Helvetica Neue"/>
              </a:rPr>
              <a:t> BIM360 </a:t>
            </a:r>
            <a:r>
              <a:rPr lang="de-DE" sz="2450" dirty="0" err="1">
                <a:latin typeface="Helvetica Neue"/>
                <a:cs typeface="Helvetica Neue"/>
              </a:rPr>
              <a:t>models</a:t>
            </a:r>
            <a:endParaRPr lang="de-DE" sz="2450" dirty="0">
              <a:latin typeface="Helvetica Neue"/>
              <a:cs typeface="Helvetica Neue"/>
            </a:endParaRPr>
          </a:p>
          <a:p>
            <a:pPr marL="774065" marR="1040765" indent="-342900">
              <a:lnSpc>
                <a:spcPct val="106600"/>
              </a:lnSpc>
              <a:spcBef>
                <a:spcPts val="495"/>
              </a:spcBef>
              <a:buBlip>
                <a:blip r:embed="rId3"/>
              </a:buBlip>
            </a:pPr>
            <a:r>
              <a:rPr lang="de-DE" sz="2450" dirty="0">
                <a:latin typeface="Helvetica Neue"/>
                <a:cs typeface="Helvetica Neue"/>
              </a:rPr>
              <a:t>Store </a:t>
            </a:r>
            <a:r>
              <a:rPr lang="de-DE" sz="2450" dirty="0" err="1">
                <a:latin typeface="Helvetica Neue"/>
                <a:cs typeface="Helvetica Neue"/>
              </a:rPr>
              <a:t>the</a:t>
            </a:r>
            <a:r>
              <a:rPr lang="de-DE" sz="2450" dirty="0">
                <a:latin typeface="Helvetica Neue"/>
                <a:cs typeface="Helvetica Neue"/>
              </a:rPr>
              <a:t> </a:t>
            </a:r>
            <a:r>
              <a:rPr lang="de-DE" sz="2450" dirty="0" err="1">
                <a:latin typeface="Helvetica Neue"/>
                <a:cs typeface="Helvetica Neue"/>
              </a:rPr>
              <a:t>data</a:t>
            </a:r>
            <a:r>
              <a:rPr lang="de-DE" sz="2450" dirty="0">
                <a:latin typeface="Helvetica Neue"/>
                <a:cs typeface="Helvetica Neue"/>
              </a:rPr>
              <a:t> </a:t>
            </a:r>
            <a:r>
              <a:rPr lang="de-DE" sz="2450" dirty="0" err="1">
                <a:latin typeface="Helvetica Neue"/>
                <a:cs typeface="Helvetica Neue"/>
              </a:rPr>
              <a:t>into</a:t>
            </a:r>
            <a:r>
              <a:rPr lang="de-DE" sz="2450" dirty="0">
                <a:latin typeface="Helvetica Neue"/>
                <a:cs typeface="Helvetica Neue"/>
              </a:rPr>
              <a:t> an SQL </a:t>
            </a:r>
            <a:r>
              <a:rPr lang="de-DE" sz="2450" dirty="0" err="1">
                <a:latin typeface="Helvetica Neue"/>
                <a:cs typeface="Helvetica Neue"/>
              </a:rPr>
              <a:t>database</a:t>
            </a:r>
            <a:r>
              <a:rPr lang="de-DE" sz="2450" dirty="0">
                <a:latin typeface="Helvetica Neue"/>
                <a:cs typeface="Helvetica Neue"/>
              </a:rPr>
              <a:t> in a virtual </a:t>
            </a:r>
            <a:r>
              <a:rPr lang="de-DE" sz="2450" dirty="0" err="1">
                <a:latin typeface="Helvetica Neue"/>
                <a:cs typeface="Helvetica Neue"/>
              </a:rPr>
              <a:t>server</a:t>
            </a:r>
            <a:r>
              <a:rPr lang="de-DE" sz="2450" dirty="0">
                <a:latin typeface="Helvetica Neue"/>
                <a:cs typeface="Helvetica Neue"/>
              </a:rPr>
              <a:t> </a:t>
            </a:r>
            <a:r>
              <a:rPr lang="de-DE" sz="2450" dirty="0" err="1">
                <a:latin typeface="Helvetica Neue"/>
                <a:cs typeface="Helvetica Neue"/>
              </a:rPr>
              <a:t>or</a:t>
            </a:r>
            <a:r>
              <a:rPr lang="de-DE" sz="2450" dirty="0">
                <a:latin typeface="Helvetica Neue"/>
                <a:cs typeface="Helvetica Neue"/>
              </a:rPr>
              <a:t> </a:t>
            </a:r>
            <a:r>
              <a:rPr lang="de-DE" sz="2450" dirty="0" err="1">
                <a:latin typeface="Helvetica Neue"/>
                <a:cs typeface="Helvetica Neue"/>
              </a:rPr>
              <a:t>Local</a:t>
            </a:r>
            <a:r>
              <a:rPr lang="de-DE" sz="2450" dirty="0">
                <a:latin typeface="Helvetica Neue"/>
                <a:cs typeface="Helvetica Neue"/>
              </a:rPr>
              <a:t> </a:t>
            </a:r>
            <a:r>
              <a:rPr lang="de-DE" sz="2450" dirty="0" err="1">
                <a:latin typeface="Helvetica Neue"/>
                <a:cs typeface="Helvetica Neue"/>
              </a:rPr>
              <a:t>computer</a:t>
            </a:r>
            <a:endParaRPr lang="de-DE" sz="2450" dirty="0">
              <a:latin typeface="Helvetica Neue"/>
              <a:cs typeface="Helvetica Neue"/>
            </a:endParaRPr>
          </a:p>
          <a:p>
            <a:pPr marL="774065" marR="1040765" indent="-342900">
              <a:lnSpc>
                <a:spcPct val="106600"/>
              </a:lnSpc>
              <a:spcBef>
                <a:spcPts val="495"/>
              </a:spcBef>
              <a:buBlip>
                <a:blip r:embed="rId3"/>
              </a:buBlip>
            </a:pPr>
            <a:r>
              <a:rPr lang="de-DE" sz="2450" dirty="0">
                <a:latin typeface="Helvetica Neue"/>
                <a:cs typeface="Helvetica Neue"/>
              </a:rPr>
              <a:t>Load </a:t>
            </a:r>
            <a:r>
              <a:rPr lang="de-DE" sz="2450" dirty="0" err="1">
                <a:latin typeface="Helvetica Neue"/>
                <a:cs typeface="Helvetica Neue"/>
              </a:rPr>
              <a:t>the</a:t>
            </a:r>
            <a:r>
              <a:rPr lang="de-DE" sz="2450" dirty="0">
                <a:latin typeface="Helvetica Neue"/>
                <a:cs typeface="Helvetica Neue"/>
              </a:rPr>
              <a:t> </a:t>
            </a:r>
            <a:r>
              <a:rPr lang="de-DE" sz="2450" dirty="0" err="1">
                <a:latin typeface="Helvetica Neue"/>
                <a:cs typeface="Helvetica Neue"/>
              </a:rPr>
              <a:t>data</a:t>
            </a:r>
            <a:r>
              <a:rPr lang="de-DE" sz="2450" dirty="0">
                <a:latin typeface="Helvetica Neue"/>
                <a:cs typeface="Helvetica Neue"/>
              </a:rPr>
              <a:t> </a:t>
            </a:r>
            <a:r>
              <a:rPr lang="de-DE" sz="2450" dirty="0" err="1">
                <a:latin typeface="Helvetica Neue"/>
                <a:cs typeface="Helvetica Neue"/>
              </a:rPr>
              <a:t>into</a:t>
            </a:r>
            <a:r>
              <a:rPr lang="de-DE" sz="2450" dirty="0">
                <a:latin typeface="Helvetica Neue"/>
                <a:cs typeface="Helvetica Neue"/>
              </a:rPr>
              <a:t> Power BI </a:t>
            </a:r>
            <a:r>
              <a:rPr lang="de-DE" sz="2450" dirty="0" err="1">
                <a:latin typeface="Helvetica Neue"/>
                <a:cs typeface="Helvetica Neue"/>
              </a:rPr>
              <a:t>for</a:t>
            </a:r>
            <a:r>
              <a:rPr lang="de-DE" sz="2450" dirty="0">
                <a:latin typeface="Helvetica Neue"/>
                <a:cs typeface="Helvetica Neue"/>
              </a:rPr>
              <a:t> </a:t>
            </a:r>
            <a:r>
              <a:rPr lang="de-DE" sz="2450" dirty="0" err="1">
                <a:latin typeface="Helvetica Neue"/>
                <a:cs typeface="Helvetica Neue"/>
              </a:rPr>
              <a:t>dashboards</a:t>
            </a:r>
            <a:endParaRPr lang="de-DE" sz="2450" dirty="0">
              <a:latin typeface="Helvetica Neue"/>
              <a:cs typeface="Helvetica Neue"/>
            </a:endParaRPr>
          </a:p>
          <a:p>
            <a:pPr marL="774065" marR="1040765" indent="-342900">
              <a:lnSpc>
                <a:spcPct val="106600"/>
              </a:lnSpc>
              <a:spcBef>
                <a:spcPts val="495"/>
              </a:spcBef>
              <a:buBlip>
                <a:blip r:embed="rId3"/>
              </a:buBlip>
            </a:pPr>
            <a:r>
              <a:rPr lang="en-US" sz="2450" dirty="0">
                <a:latin typeface="Helvetica Neue"/>
                <a:cs typeface="Helvetica Neue"/>
              </a:rPr>
              <a:t>Transform the data and prepare charts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A12E2B-0568-6834-A812-7C7CE5335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777875"/>
            <a:ext cx="6408976" cy="44504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5F518-7275-2F0B-9D84-A1B9F18A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250" y="777875"/>
            <a:ext cx="7859333" cy="44504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8FC331-FF7D-23C1-3465-5D5844570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7327" y="6388047"/>
            <a:ext cx="7859333" cy="4143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C3EF0E-0510-751B-0837-7416826D3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628" y="6609642"/>
            <a:ext cx="6408977" cy="3774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DA14797-1A4A-F14B-4191-B40B80F0633A}"/>
              </a:ext>
            </a:extLst>
          </p:cNvPr>
          <p:cNvSpPr/>
          <p:nvPr/>
        </p:nvSpPr>
        <p:spPr>
          <a:xfrm>
            <a:off x="9137650" y="2530475"/>
            <a:ext cx="1295400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32C3567-F5A0-111E-9D71-F3A0BD853530}"/>
              </a:ext>
            </a:extLst>
          </p:cNvPr>
          <p:cNvSpPr/>
          <p:nvPr/>
        </p:nvSpPr>
        <p:spPr>
          <a:xfrm>
            <a:off x="15309850" y="5426075"/>
            <a:ext cx="533400" cy="838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BB607D61-E0ED-AAFE-8642-63C714855A3A}"/>
              </a:ext>
            </a:extLst>
          </p:cNvPr>
          <p:cNvSpPr/>
          <p:nvPr/>
        </p:nvSpPr>
        <p:spPr>
          <a:xfrm>
            <a:off x="8983580" y="8093076"/>
            <a:ext cx="1295400" cy="6858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268038-950C-0505-8E65-E4DB1F0DDE5C}"/>
              </a:ext>
            </a:extLst>
          </p:cNvPr>
          <p:cNvSpPr txBox="1"/>
          <p:nvPr/>
        </p:nvSpPr>
        <p:spPr>
          <a:xfrm>
            <a:off x="9208328" y="35210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Extract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CDA5F4-FAFD-B1FE-6C0A-82E717AF25AD}"/>
              </a:ext>
            </a:extLst>
          </p:cNvPr>
          <p:cNvSpPr txBox="1"/>
          <p:nvPr/>
        </p:nvSpPr>
        <p:spPr>
          <a:xfrm>
            <a:off x="13938250" y="5553964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Transform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28997A-76D8-FEE7-7AD2-F5D204B545B7}"/>
              </a:ext>
            </a:extLst>
          </p:cNvPr>
          <p:cNvSpPr txBox="1"/>
          <p:nvPr/>
        </p:nvSpPr>
        <p:spPr>
          <a:xfrm>
            <a:off x="9384292" y="772374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Load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246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0049" y="1768475"/>
            <a:ext cx="7148195" cy="984372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7420"/>
              </a:lnSpc>
              <a:spcBef>
                <a:spcPts val="760"/>
              </a:spcBef>
            </a:pPr>
            <a:r>
              <a:rPr lang="de-DE" sz="6000" b="1" dirty="0"/>
              <a:t>Was</a:t>
            </a:r>
            <a:r>
              <a:rPr lang="de-DE" sz="3950" dirty="0"/>
              <a:t> ist neu </a:t>
            </a:r>
            <a:r>
              <a:rPr lang="de-DE" sz="3950" dirty="0" err="1"/>
              <a:t>lösung</a:t>
            </a:r>
            <a:r>
              <a:rPr lang="de-DE" sz="3950" dirty="0"/>
              <a:t>?</a:t>
            </a:r>
            <a:endParaRPr sz="395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5" dirty="0"/>
              <a:t>6</a:t>
            </a:fld>
            <a:endParaRPr spc="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AEB85-96A4-D024-FD89-DFF27C68C246}"/>
              </a:ext>
            </a:extLst>
          </p:cNvPr>
          <p:cNvSpPr txBox="1"/>
          <p:nvPr/>
        </p:nvSpPr>
        <p:spPr>
          <a:xfrm>
            <a:off x="8895323" y="9446087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Architecture </a:t>
            </a:r>
            <a:r>
              <a:rPr lang="de-DE" dirty="0" err="1"/>
              <a:t>diagram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4F33F6-B0E9-1F06-A897-2D486D34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29" y="4086533"/>
            <a:ext cx="11957842" cy="50620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B950EE-5720-0478-2ABE-680B50289D60}"/>
              </a:ext>
            </a:extLst>
          </p:cNvPr>
          <p:cNvSpPr txBox="1"/>
          <p:nvPr/>
        </p:nvSpPr>
        <p:spPr>
          <a:xfrm>
            <a:off x="2559844" y="3292475"/>
            <a:ext cx="796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de-DE" sz="2800" dirty="0"/>
              <a:t>A Cloud (Azure) </a:t>
            </a:r>
            <a:r>
              <a:rPr lang="de-DE" sz="2800" dirty="0" err="1"/>
              <a:t>based</a:t>
            </a:r>
            <a:r>
              <a:rPr lang="de-DE" sz="2800" dirty="0"/>
              <a:t> end </a:t>
            </a:r>
            <a:r>
              <a:rPr lang="de-DE" sz="2800" dirty="0" err="1"/>
              <a:t>to</a:t>
            </a:r>
            <a:r>
              <a:rPr lang="de-DE" sz="2800" dirty="0"/>
              <a:t> end </a:t>
            </a:r>
            <a:r>
              <a:rPr lang="de-DE" sz="2800" dirty="0" err="1"/>
              <a:t>data</a:t>
            </a:r>
            <a:r>
              <a:rPr lang="de-DE" sz="2800" dirty="0"/>
              <a:t> </a:t>
            </a:r>
            <a:r>
              <a:rPr lang="de-DE" sz="2800" dirty="0" err="1"/>
              <a:t>model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592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0049" y="3340755"/>
            <a:ext cx="12649201" cy="104644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7420"/>
              </a:lnSpc>
              <a:spcBef>
                <a:spcPts val="760"/>
              </a:spcBef>
            </a:pPr>
            <a:r>
              <a:rPr lang="de-DE" sz="8000" b="1" dirty="0"/>
              <a:t>Warum?</a:t>
            </a:r>
            <a:endParaRPr sz="80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5" dirty="0"/>
              <a:t>7</a:t>
            </a:fld>
            <a:endParaRPr spc="5" dirty="0"/>
          </a:p>
        </p:txBody>
      </p:sp>
      <p:pic>
        <p:nvPicPr>
          <p:cNvPr id="6" name="Picture 5" descr="A person sitting on a couch reading a piece of paper&#10;&#10;Description automatically generated">
            <a:extLst>
              <a:ext uri="{FF2B5EF4-FFF2-40B4-BE49-F238E27FC236}">
                <a16:creationId xmlns:a16="http://schemas.microsoft.com/office/drawing/2014/main" id="{5CCF9F23-984F-E82A-ECF2-9B80135C7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9197">
            <a:off x="7766050" y="1739293"/>
            <a:ext cx="4572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78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5" dirty="0"/>
              <a:t>8</a:t>
            </a:fld>
            <a:endParaRPr spc="5" dirty="0"/>
          </a:p>
        </p:txBody>
      </p:sp>
      <p:pic>
        <p:nvPicPr>
          <p:cNvPr id="7" name="Picture 6" descr="A person sitting on a couch reading a paper&#10;&#10;Description automatically generated">
            <a:extLst>
              <a:ext uri="{FF2B5EF4-FFF2-40B4-BE49-F238E27FC236}">
                <a16:creationId xmlns:a16="http://schemas.microsoft.com/office/drawing/2014/main" id="{FDD205BB-6CF9-E0EF-331E-7BEE058E0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850" y="1084808"/>
            <a:ext cx="4286250" cy="2414789"/>
          </a:xfrm>
          <a:prstGeom prst="rect">
            <a:avLst/>
          </a:prstGeom>
        </p:spPr>
      </p:pic>
      <p:pic>
        <p:nvPicPr>
          <p:cNvPr id="12" name="Picture 11" descr="A screenshot of a blue screen&#10;&#10;Description automatically generated">
            <a:extLst>
              <a:ext uri="{FF2B5EF4-FFF2-40B4-BE49-F238E27FC236}">
                <a16:creationId xmlns:a16="http://schemas.microsoft.com/office/drawing/2014/main" id="{54852FF2-1B93-E4AD-C1EC-E0495CD07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250" y="4935521"/>
            <a:ext cx="7408334" cy="426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3A8DF6-2DC3-1471-A977-F1FE7E58DD7E}"/>
              </a:ext>
            </a:extLst>
          </p:cNvPr>
          <p:cNvSpPr txBox="1"/>
          <p:nvPr/>
        </p:nvSpPr>
        <p:spPr>
          <a:xfrm>
            <a:off x="984250" y="1084808"/>
            <a:ext cx="11185789" cy="8991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Helvetica Neue" panose="02000503000000020004"/>
              </a:rPr>
              <a:t>Comparison of On-Premises vs Cloud:</a:t>
            </a:r>
            <a:endParaRPr lang="en-US" sz="3200" b="1" dirty="0"/>
          </a:p>
          <a:p>
            <a:pPr marL="457200" indent="-457200">
              <a:lnSpc>
                <a:spcPct val="150000"/>
              </a:lnSpc>
              <a:buBlip>
                <a:blip r:embed="rId4"/>
              </a:buBlip>
            </a:pPr>
            <a:r>
              <a:rPr lang="en-US" sz="2400" b="1" dirty="0">
                <a:latin typeface="Helvetica Neue" panose="02000503000000020004"/>
              </a:rPr>
              <a:t>Security</a:t>
            </a:r>
            <a:r>
              <a:rPr lang="en-US" sz="2000" dirty="0">
                <a:latin typeface="Helvetica Neue" panose="0200050300000002000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Neue" panose="02000503000000020004"/>
              </a:rPr>
              <a:t>- </a:t>
            </a:r>
            <a:r>
              <a:rPr lang="en-US" sz="2000" b="1" dirty="0">
                <a:latin typeface="Helvetica Neue" panose="02000503000000020004"/>
              </a:rPr>
              <a:t>Cloud</a:t>
            </a:r>
            <a:r>
              <a:rPr lang="en-US" sz="2000" dirty="0">
                <a:latin typeface="Helvetica Neue" panose="02000503000000020004"/>
              </a:rPr>
              <a:t>: CSP manages security of infrastructure including data centers, networking, and physical security. Undergoes third-party audits for compliance with standards like SOC 2, ISO 27001, and GDPR.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Neue" panose="02000503000000020004"/>
              </a:rPr>
              <a:t>- </a:t>
            </a:r>
            <a:r>
              <a:rPr lang="en-US" sz="2000" b="1" dirty="0">
                <a:latin typeface="Helvetica Neue" panose="02000503000000020004"/>
              </a:rPr>
              <a:t>On-Premises</a:t>
            </a:r>
            <a:r>
              <a:rPr lang="en-US" sz="2000" dirty="0">
                <a:latin typeface="Helvetica Neue" panose="02000503000000020004"/>
              </a:rPr>
              <a:t>: Security management is entirely in-house, requiring dedicated resources for infrastructure security.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 Neue" panose="02000503000000020004"/>
            </a:endParaRPr>
          </a:p>
          <a:p>
            <a:pPr marL="457200" indent="-457200">
              <a:buBlip>
                <a:blip r:embed="rId4"/>
              </a:buBlip>
            </a:pPr>
            <a:r>
              <a:rPr lang="en-US" sz="2400" b="1" dirty="0">
                <a:latin typeface="Helvetica Neue" panose="02000503000000020004"/>
              </a:rPr>
              <a:t>Scalability</a:t>
            </a:r>
            <a:r>
              <a:rPr lang="en-US" sz="2000" dirty="0">
                <a:latin typeface="Helvetica Neue" panose="0200050300000002000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Neue" panose="02000503000000020004"/>
              </a:rPr>
              <a:t>- </a:t>
            </a:r>
            <a:r>
              <a:rPr lang="en-US" sz="2000" b="1" dirty="0">
                <a:latin typeface="Helvetica Neue" panose="02000503000000020004"/>
              </a:rPr>
              <a:t>Cloud</a:t>
            </a:r>
            <a:r>
              <a:rPr lang="en-US" sz="2000" dirty="0">
                <a:latin typeface="Helvetica Neue" panose="02000503000000020004"/>
              </a:rPr>
              <a:t>: Offers virtually unlimited scalability for memory and storage resources. Pay-as-you-go or subscription-based pricing allows organizations to scale resources as needed.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Neue" panose="02000503000000020004"/>
              </a:rPr>
              <a:t>-</a:t>
            </a:r>
            <a:r>
              <a:rPr lang="en-US" sz="2000" b="1" dirty="0">
                <a:latin typeface="Helvetica Neue" panose="02000503000000020004"/>
              </a:rPr>
              <a:t> On-Premises</a:t>
            </a:r>
            <a:r>
              <a:rPr lang="en-US" sz="2000" dirty="0">
                <a:latin typeface="Helvetica Neue" panose="02000503000000020004"/>
              </a:rPr>
              <a:t>: Limited scalability based on physical hardware constraints. Expansion requires upfront investment in hardware.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Helvetica Neue" panose="02000503000000020004"/>
            </a:endParaRPr>
          </a:p>
          <a:p>
            <a:pPr marL="457200" indent="-457200">
              <a:buBlip>
                <a:blip r:embed="rId4"/>
              </a:buBlip>
            </a:pPr>
            <a:r>
              <a:rPr lang="en-US" sz="2400" b="1" dirty="0">
                <a:latin typeface="Helvetica Neue" panose="02000503000000020004"/>
              </a:rPr>
              <a:t>Automation</a:t>
            </a:r>
            <a:r>
              <a:rPr lang="en-US" sz="2000" dirty="0">
                <a:latin typeface="Helvetica Neue" panose="0200050300000002000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Neue" panose="02000503000000020004"/>
              </a:rPr>
              <a:t>- </a:t>
            </a:r>
            <a:r>
              <a:rPr lang="en-US" sz="2000" b="1" dirty="0">
                <a:latin typeface="Helvetica Neue" panose="02000503000000020004"/>
              </a:rPr>
              <a:t>Cloud</a:t>
            </a:r>
            <a:r>
              <a:rPr lang="en-US" sz="2000" dirty="0">
                <a:latin typeface="Helvetica Neue" panose="02000503000000020004"/>
              </a:rPr>
              <a:t>: Provides numerous APIs for automation, allowing processes to be triggered on schedule or by events such as incoming emails.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Neue" panose="02000503000000020004"/>
              </a:rPr>
              <a:t>- </a:t>
            </a:r>
            <a:r>
              <a:rPr lang="en-US" sz="2000" b="1" dirty="0">
                <a:latin typeface="Helvetica Neue" panose="02000503000000020004"/>
              </a:rPr>
              <a:t>On-Premises</a:t>
            </a:r>
            <a:r>
              <a:rPr lang="en-US" sz="2000" dirty="0">
                <a:latin typeface="Helvetica Neue" panose="02000503000000020004"/>
              </a:rPr>
              <a:t>: Automation capabilities may be limited, requiring manual intervention for many tasks.</a:t>
            </a:r>
          </a:p>
        </p:txBody>
      </p:sp>
    </p:spTree>
    <p:extLst>
      <p:ext uri="{BB962C8B-B14F-4D97-AF65-F5344CB8AC3E}">
        <p14:creationId xmlns:p14="http://schemas.microsoft.com/office/powerpoint/2010/main" val="3507962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0049" y="1768475"/>
            <a:ext cx="7148195" cy="984372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7420"/>
              </a:lnSpc>
              <a:spcBef>
                <a:spcPts val="760"/>
              </a:spcBef>
            </a:pPr>
            <a:r>
              <a:rPr lang="de-DE" sz="6000" b="1" dirty="0"/>
              <a:t>Wie</a:t>
            </a:r>
            <a:r>
              <a:rPr lang="de-DE" sz="3950" dirty="0"/>
              <a:t> es </a:t>
            </a:r>
            <a:r>
              <a:rPr lang="de-DE" sz="3950" dirty="0">
                <a:latin typeface="Helvetica Neue"/>
                <a:cs typeface="Helvetica Neue"/>
              </a:rPr>
              <a:t>funktionier</a:t>
            </a:r>
            <a:r>
              <a:rPr lang="de-DE" sz="4000" dirty="0">
                <a:latin typeface="Helvetica Neue"/>
                <a:cs typeface="Helvetica Neue"/>
              </a:rPr>
              <a:t>t</a:t>
            </a:r>
            <a:r>
              <a:rPr lang="de-DE" sz="3950" dirty="0"/>
              <a:t>?</a:t>
            </a:r>
            <a:endParaRPr sz="395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5" dirty="0"/>
              <a:t>9</a:t>
            </a:fld>
            <a:endParaRPr spc="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AEB85-96A4-D024-FD89-DFF27C68C246}"/>
              </a:ext>
            </a:extLst>
          </p:cNvPr>
          <p:cNvSpPr txBox="1"/>
          <p:nvPr/>
        </p:nvSpPr>
        <p:spPr>
          <a:xfrm>
            <a:off x="9398023" y="801687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Pipeline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6830F-ABF9-2737-7901-83B20DB8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752" y="3620974"/>
            <a:ext cx="14675947" cy="40674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146265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evee_presentation_final" id="{67513818-BAF5-2B43-B3C7-6AB672BF392F}" vid="{00063BF7-D18A-8941-A535-3D0A6A081A9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43EF1BBE4BA1642A8F0F931662E1B5C" ma:contentTypeVersion="19" ma:contentTypeDescription="Ein neues Dokument erstellen." ma:contentTypeScope="" ma:versionID="34038e9dcd5b353fa721f755396c3fff">
  <xsd:schema xmlns:xsd="http://www.w3.org/2001/XMLSchema" xmlns:xs="http://www.w3.org/2001/XMLSchema" xmlns:p="http://schemas.microsoft.com/office/2006/metadata/properties" xmlns:ns2="98516d58-5d96-41e2-bb32-32e82b9703f0" xmlns:ns3="efe2cf87-4218-4fd1-8514-2451b35127d7" targetNamespace="http://schemas.microsoft.com/office/2006/metadata/properties" ma:root="true" ma:fieldsID="cd3da139716e0daf5745d55f9dd39ba0" ns2:_="" ns3:_="">
    <xsd:import namespace="98516d58-5d96-41e2-bb32-32e82b9703f0"/>
    <xsd:import namespace="efe2cf87-4218-4fd1-8514-2451b35127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pers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516d58-5d96-41e2-bb32-32e82b9703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Bildmarkierungen" ma:readOnly="false" ma:fieldId="{5cf76f15-5ced-4ddc-b409-7134ff3c332f}" ma:taxonomyMulti="true" ma:sspId="2a79f550-b3ba-45f9-a695-aaf9c319550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erson" ma:index="25" nillable="true" ma:displayName="person" ma:format="Dropdown" ma:list="UserInfo" ma:SharePointGroup="0" ma:internalName="person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e2cf87-4218-4fd1-8514-2451b35127d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6de14579-6e85-49b6-8462-0e6226640687}" ma:internalName="TaxCatchAll" ma:showField="CatchAllData" ma:web="efe2cf87-4218-4fd1-8514-2451b35127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e2cf87-4218-4fd1-8514-2451b35127d7" xsi:nil="true"/>
    <lcf76f155ced4ddcb4097134ff3c332f xmlns="98516d58-5d96-41e2-bb32-32e82b9703f0">
      <Terms xmlns="http://schemas.microsoft.com/office/infopath/2007/PartnerControls"/>
    </lcf76f155ced4ddcb4097134ff3c332f>
    <person xmlns="98516d58-5d96-41e2-bb32-32e82b9703f0">
      <UserInfo>
        <DisplayName/>
        <AccountId xsi:nil="true"/>
        <AccountType/>
      </UserInfo>
    </person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C86CDC-F09D-4C2D-B893-7407D817B2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516d58-5d96-41e2-bb32-32e82b9703f0"/>
    <ds:schemaRef ds:uri="efe2cf87-4218-4fd1-8514-2451b35127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AB82D6-CAA6-4000-A3D2-E534E5005E68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98516d58-5d96-41e2-bb32-32e82b9703f0"/>
    <ds:schemaRef ds:uri="http://purl.org/dc/terms/"/>
    <ds:schemaRef ds:uri="http://schemas.microsoft.com/office/infopath/2007/PartnerControls"/>
    <ds:schemaRef ds:uri="http://schemas.microsoft.com/office/2006/metadata/properties"/>
    <ds:schemaRef ds:uri="efe2cf87-4218-4fd1-8514-2451b35127d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74A1F2E-6267-4885-92E7-DCFEEBEC42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284</Words>
  <Application>Microsoft Office PowerPoint</Application>
  <PresentationFormat>Custom</PresentationFormat>
  <Paragraphs>51</Paragraphs>
  <Slides>11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Helvetica Neue</vt:lpstr>
      <vt:lpstr>Suisse Works</vt:lpstr>
      <vt:lpstr>Custom Design</vt:lpstr>
      <vt:lpstr>PowerPoint Presentation</vt:lpstr>
      <vt:lpstr>PowerPoint Presentation</vt:lpstr>
      <vt:lpstr>Inhalt:</vt:lpstr>
      <vt:lpstr>Was haben wir jetzt?</vt:lpstr>
      <vt:lpstr>PowerPoint Presentation</vt:lpstr>
      <vt:lpstr>Was ist neu lösung?</vt:lpstr>
      <vt:lpstr>Warum?</vt:lpstr>
      <vt:lpstr>PowerPoint Presentation</vt:lpstr>
      <vt:lpstr>Wie es funktioniert?</vt:lpstr>
      <vt:lpstr>PowerPoint Presentation</vt:lpstr>
      <vt:lpstr>Dankeschön!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Ivankovic</dc:creator>
  <cp:lastModifiedBy>Kuladeep Karimpati</cp:lastModifiedBy>
  <cp:revision>38</cp:revision>
  <dcterms:created xsi:type="dcterms:W3CDTF">2023-12-19T13:09:03Z</dcterms:created>
  <dcterms:modified xsi:type="dcterms:W3CDTF">2024-03-11T11:14:23Z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2023-12-19T00:00:00Z</vt:filetime>
  </property>
  <property fmtid="{D5CDD505-2E9C-101B-9397-08002B2CF9AE}" pid="3" name="Creator">
    <vt:lpwstr>Adobe InDesign 19.0 (Macintosh)</vt:lpwstr>
  </property>
  <property fmtid="{D5CDD505-2E9C-101B-9397-08002B2CF9AE}" pid="4" name="LastSaved">
    <vt:filetime>2023-12-19T00:00:00Z</vt:filetime>
  </property>
  <property fmtid="{D5CDD505-2E9C-101B-9397-08002B2CF9AE}" pid="5" name="Producer">
    <vt:lpwstr>Adobe PDF Library 17.0</vt:lpwstr>
  </property>
  <property fmtid="{D5CDD505-2E9C-101B-9397-08002B2CF9AE}" pid="6" name="ContentTypeId">
    <vt:lpwstr>0x010100A43EF1BBE4BA1642A8F0F931662E1B5C</vt:lpwstr>
  </property>
  <property fmtid="{D5CDD505-2E9C-101B-9397-08002B2CF9AE}" pid="7" name="MediaServiceImageTags">
    <vt:lpwstr/>
  </property>
</Properties>
</file>